
<file path=[Content_Types].xml><?xml version="1.0" encoding="utf-8"?>
<Types xmlns="http://schemas.openxmlformats.org/package/2006/content-types">
  <Default Extension="png" ContentType="image/png"/>
  <Default Extension="jpg&amp;ehk=XWxncWlfiIP3XU49GT78rg&amp;pid=OfficeInsert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419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20" r:id="rId41"/>
    <p:sldId id="417" r:id="rId42"/>
    <p:sldId id="317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94660"/>
  </p:normalViewPr>
  <p:slideViewPr>
    <p:cSldViewPr snapToGrid="0">
      <p:cViewPr>
        <p:scale>
          <a:sx n="61" d="100"/>
          <a:sy n="61" d="100"/>
        </p:scale>
        <p:origin x="3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FF1F-5DF5-4DA1-9C81-92075FD6327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E7F2-F503-418B-AB08-9D3A6A38A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803B9-2702-4E36-B291-4520A1D37F1E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681495-C8FB-4292-8F40-5C5FFA82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 competencies aligned to the ECQs</a:t>
            </a:r>
          </a:p>
          <a:p>
            <a:r>
              <a:rPr lang="en-US" dirty="0"/>
              <a:t>6 fundamental competencies that serve as foundation for each of the ECQs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81495-C8FB-4292-8F40-5C5FFA827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23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8409"/>
            <a:ext cx="9144000" cy="2051553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B22-D5CF-48FB-885F-3FF996AEC61F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077"/>
            <a:ext cx="10515600" cy="966787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7226"/>
            <a:ext cx="10515600" cy="3669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6459-D132-45D8-B03E-537BB311A3CD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8" name="Picture 7" descr="https://static.wixstatic.com/media/3221ff_be5d60872a1e4192abb09d0044aec42a.png/v1/fill/w_393,h_112,al_c,usm_0.66_1.00_0.01/3221ff_be5d60872a1e4192abb09d0044aec42a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3393"/>
            <a:ext cx="10515600" cy="99869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55605"/>
            <a:ext cx="5181600" cy="37213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55605"/>
            <a:ext cx="5181600" cy="37213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5140-3FFC-40FF-9DE1-2BDEB82B7DBF}" type="datetime1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465"/>
            <a:ext cx="10515600" cy="102501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6678-F244-47E9-BA1D-7A6247DAE30E}" type="datetime1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5FEB-69E5-441A-A976-36AF12A8D9DD}" type="datetime1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89586"/>
            <a:ext cx="3932237" cy="1056303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9587"/>
            <a:ext cx="6172200" cy="4371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BE18-FE87-4101-805F-654CF757D29E}" type="datetime1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C2EA33-3016-4E29-A90C-BC348FF49CBC}" type="datetimeFigureOut">
              <a:rPr lang="en-US"/>
              <a:pPr>
                <a:defRPr/>
              </a:pPr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D222C-99B5-40C3-888C-AFFD4BFE4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9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257" y="1383175"/>
            <a:ext cx="10515600" cy="97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9741"/>
            <a:ext cx="10515600" cy="38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8F6F-F204-42FA-84F0-705C7C316B47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EA49-DEB9-4B17-9A74-BE1D77EE1A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8" name="Picture 7" descr="https://static.wixstatic.com/media/3221ff_be5d60872a1e4192abb09d0044aec42a.png/v1/fill/w_393,h_112,al_c,usm_0.66_1.00_0.01/3221ff_be5d60872a1e4192abb09d0044aec42a.pn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sights.ccl.org/wp-content/uploads/2015/04/WomenPoliticalSavvy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hsu.learning.hhs.gov/competencies/leadership-political_savvy.asp" TargetMode="External"/><Relationship Id="rId2" Type="http://schemas.openxmlformats.org/officeDocument/2006/relationships/hyperlink" Target="https://www.govloop.com/community/blog/political-savvy-average-employ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.af.mil/au/awc/leadership/blm/27_main_building_political.htm" TargetMode="External"/><Relationship Id="rId5" Type="http://schemas.openxmlformats.org/officeDocument/2006/relationships/hyperlink" Target="http://www.organizationalpolitics.org/docs/results.asp" TargetMode="External"/><Relationship Id="rId4" Type="http://schemas.openxmlformats.org/officeDocument/2006/relationships/hyperlink" Target="http://insights.ccl.org/wp-content/uploads/2015/04/WomenPoliticalSavvy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XWxncWlfiIP3XU49GT78rg&amp;pid=OfficeInsert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Political Savvy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235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John M. Robinson (SES Retired)</a:t>
            </a:r>
          </a:p>
          <a:p>
            <a:r>
              <a:rPr lang="en-US" dirty="0"/>
              <a:t>Former Director of the Office of Civil Rights and Chief Diversity Officer</a:t>
            </a:r>
          </a:p>
          <a:p>
            <a:r>
              <a:rPr lang="en-US" dirty="0"/>
              <a:t>U.S. Department of State</a:t>
            </a:r>
          </a:p>
          <a:p>
            <a:r>
              <a:rPr lang="en-US" dirty="0"/>
              <a:t>June 8, 2017</a:t>
            </a:r>
          </a:p>
        </p:txBody>
      </p:sp>
    </p:spTree>
    <p:extLst>
      <p:ext uri="{BB962C8B-B14F-4D97-AF65-F5344CB8AC3E}">
        <p14:creationId xmlns:p14="http://schemas.microsoft.com/office/powerpoint/2010/main" val="291977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Center for Creative Leadership (CCL)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who are politically savvy have better career prospects and career trajectories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Seen as more promotable and less likely to have derailed careers</a:t>
            </a:r>
          </a:p>
          <a:p>
            <a:pPr lvl="1"/>
            <a:endParaRPr lang="en-US" dirty="0"/>
          </a:p>
        </p:txBody>
      </p:sp>
      <p:pic>
        <p:nvPicPr>
          <p:cNvPr id="5" name="Picture 4" descr="bd049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203" y="4835942"/>
            <a:ext cx="2681240" cy="14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et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06" y="3860293"/>
            <a:ext cx="1965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SE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163" y="4121437"/>
            <a:ext cx="758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25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96"/>
          <a:stretch/>
        </p:blipFill>
        <p:spPr>
          <a:xfrm>
            <a:off x="2029216" y="1396652"/>
            <a:ext cx="7992825" cy="4990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2017" y="0"/>
            <a:ext cx="3701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Competencies of Positive Political Savvy</a:t>
            </a:r>
          </a:p>
        </p:txBody>
      </p:sp>
    </p:spTree>
    <p:extLst>
      <p:ext uri="{BB962C8B-B14F-4D97-AF65-F5344CB8AC3E}">
        <p14:creationId xmlns:p14="http://schemas.microsoft.com/office/powerpoint/2010/main" val="368558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62516"/>
              </p:ext>
            </p:extLst>
          </p:nvPr>
        </p:nvGraphicFramePr>
        <p:xfrm>
          <a:off x="858033" y="1396653"/>
          <a:ext cx="9732723" cy="4434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5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109">
                <a:tc>
                  <a:txBody>
                    <a:bodyPr/>
                    <a:lstStyle/>
                    <a:p>
                      <a:r>
                        <a:rPr lang="en-US" dirty="0"/>
                        <a:t>Competencies</a:t>
                      </a:r>
                    </a:p>
                    <a:p>
                      <a:r>
                        <a:rPr lang="en-US" baseline="0" dirty="0"/>
                        <a:t>Skills </a:t>
                      </a: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Thinking</a:t>
                      </a:r>
                      <a:r>
                        <a:rPr lang="en-US" baseline="0" dirty="0"/>
                        <a:t> Before Speaking (</a:t>
                      </a:r>
                      <a:r>
                        <a:rPr lang="en-US" dirty="0"/>
                        <a:t>Social Astuteness)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Inter-personal</a:t>
                      </a:r>
                      <a:r>
                        <a:rPr lang="en-US" baseline="0" dirty="0"/>
                        <a:t>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Net-working 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Sincerity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775">
                <a:tc>
                  <a:txBody>
                    <a:bodyPr/>
                    <a:lstStyle/>
                    <a:p>
                      <a:r>
                        <a:rPr lang="en-US" dirty="0"/>
                        <a:t>Building</a:t>
                      </a:r>
                      <a:r>
                        <a:rPr lang="en-US" baseline="0" dirty="0"/>
                        <a:t> Collaborative Relationships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43">
                <a:tc>
                  <a:txBody>
                    <a:bodyPr/>
                    <a:lstStyle/>
                    <a:p>
                      <a:r>
                        <a:rPr lang="en-US" dirty="0"/>
                        <a:t>Composure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43">
                <a:tc>
                  <a:txBody>
                    <a:bodyPr/>
                    <a:lstStyle/>
                    <a:p>
                      <a:r>
                        <a:rPr lang="en-US" dirty="0"/>
                        <a:t>Putting People at 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443">
                <a:tc>
                  <a:txBody>
                    <a:bodyPr/>
                    <a:lstStyle/>
                    <a:p>
                      <a:r>
                        <a:rPr lang="en-US" dirty="0"/>
                        <a:t>Career Management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0425" y="6034414"/>
            <a:ext cx="753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http://insights.ccl.org/wp-content/uploads/2015/04/WomenPoliticalSavvy.pdf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614808" y="1448843"/>
            <a:ext cx="533400" cy="3020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122124" y="2177441"/>
            <a:ext cx="454470" cy="3020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2017" y="0"/>
            <a:ext cx="3701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CCL:  Political Savvy Requisite Competencies</a:t>
            </a:r>
          </a:p>
        </p:txBody>
      </p:sp>
    </p:spTree>
    <p:extLst>
      <p:ext uri="{BB962C8B-B14F-4D97-AF65-F5344CB8AC3E}">
        <p14:creationId xmlns:p14="http://schemas.microsoft.com/office/powerpoint/2010/main" val="28619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Astuteness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Thinks before speaking</a:t>
            </a:r>
          </a:p>
          <a:p>
            <a:pPr lvl="1"/>
            <a:r>
              <a:rPr lang="en-US" dirty="0"/>
              <a:t>Able to size up situations well before speaking</a:t>
            </a:r>
          </a:p>
          <a:p>
            <a:pPr lvl="1"/>
            <a:r>
              <a:rPr lang="en-US" dirty="0"/>
              <a:t>Considers potential impact of their words on others</a:t>
            </a:r>
          </a:p>
          <a:p>
            <a:pPr lvl="1"/>
            <a:r>
              <a:rPr lang="en-US" i="1" dirty="0"/>
              <a:t>Most significant career derailment predictor is a low rating on this</a:t>
            </a:r>
          </a:p>
          <a:p>
            <a:pPr marL="403225" lvl="1" indent="0">
              <a:buNone/>
            </a:pPr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Maintains composure</a:t>
            </a:r>
          </a:p>
          <a:p>
            <a:pPr lvl="1"/>
            <a:r>
              <a:rPr lang="en-US" dirty="0"/>
              <a:t>Calm in a crisis</a:t>
            </a:r>
          </a:p>
          <a:p>
            <a:pPr lvl="1"/>
            <a:r>
              <a:rPr lang="en-US" dirty="0"/>
              <a:t>Recovers quickly from mistakes</a:t>
            </a:r>
          </a:p>
          <a:p>
            <a:pPr lvl="1"/>
            <a:r>
              <a:rPr lang="en-US" dirty="0"/>
              <a:t>Controlling impulses during difficult times</a:t>
            </a:r>
          </a:p>
          <a:p>
            <a:pPr lvl="1"/>
            <a:r>
              <a:rPr lang="en-US" dirty="0"/>
              <a:t>Being responsible for what you say</a:t>
            </a:r>
          </a:p>
        </p:txBody>
      </p:sp>
    </p:spTree>
    <p:extLst>
      <p:ext uri="{BB962C8B-B14F-4D97-AF65-F5344CB8AC3E}">
        <p14:creationId xmlns:p14="http://schemas.microsoft.com/office/powerpoint/2010/main" val="10269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subtle and convincing personal style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Able to put people at ease</a:t>
            </a:r>
          </a:p>
          <a:p>
            <a:pPr lvl="1"/>
            <a:r>
              <a:rPr lang="en-US" dirty="0"/>
              <a:t>Warm, good sense of humor</a:t>
            </a:r>
          </a:p>
          <a:p>
            <a:pPr lvl="1"/>
            <a:r>
              <a:rPr lang="en-US" dirty="0"/>
              <a:t>People comfortable in your presence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Able to adapt their behavior according to their audience</a:t>
            </a:r>
          </a:p>
          <a:p>
            <a:pPr lvl="1"/>
            <a:r>
              <a:rPr lang="en-US" i="1" dirty="0"/>
              <a:t>Translates into especially strong relationships with their bosses (can “manage-up” well)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85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Adept at managing one’s own career</a:t>
            </a:r>
          </a:p>
          <a:p>
            <a:pPr lvl="1"/>
            <a:r>
              <a:rPr lang="en-US" dirty="0"/>
              <a:t>Develop, maintain and use professional relationships for mentoring, coaching and feedback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This skill has one of the largest numbers of meaningful correlations with political savvy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Adept at developing and using diverse networks</a:t>
            </a:r>
          </a:p>
        </p:txBody>
      </p:sp>
    </p:spTree>
    <p:extLst>
      <p:ext uri="{BB962C8B-B14F-4D97-AF65-F5344CB8AC3E}">
        <p14:creationId xmlns:p14="http://schemas.microsoft.com/office/powerpoint/2010/main" val="207166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Being sincere is at the foundation of political savvy, which is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about being false or inauthentic</a:t>
            </a:r>
          </a:p>
          <a:p>
            <a:endParaRPr lang="en-US" dirty="0"/>
          </a:p>
          <a:p>
            <a:r>
              <a:rPr lang="en-US" i="1" dirty="0"/>
              <a:t>Reminder:  political savvy is about understanding how to use your skills, behaviors and qualities to be effective</a:t>
            </a:r>
          </a:p>
          <a:p>
            <a:pPr lvl="1"/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AND SINCERITY IS VITAL TO THIS!!!</a:t>
            </a:r>
          </a:p>
        </p:txBody>
      </p:sp>
    </p:spTree>
    <p:extLst>
      <p:ext uri="{BB962C8B-B14F-4D97-AF65-F5344CB8AC3E}">
        <p14:creationId xmlns:p14="http://schemas.microsoft.com/office/powerpoint/2010/main" val="280131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Savvy:  Key Behaviors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Understands the process of how decisions are made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Identifies the key decision-makers and the people who influence them</a:t>
            </a:r>
          </a:p>
          <a:p>
            <a:endParaRPr lang="en-US" dirty="0"/>
          </a:p>
          <a:p>
            <a:r>
              <a:rPr lang="en-US" dirty="0"/>
              <a:t>Identifies ways to increase visibility and influence by participation in formal and informal activities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Understands the interests, motivations, and agendas of others</a:t>
            </a:r>
          </a:p>
        </p:txBody>
      </p:sp>
    </p:spTree>
    <p:extLst>
      <p:ext uri="{BB962C8B-B14F-4D97-AF65-F5344CB8AC3E}">
        <p14:creationId xmlns:p14="http://schemas.microsoft.com/office/powerpoint/2010/main" val="197892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Savvy:  Key Behaviors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Promotes the interests of other key decision makers and influencers in order to obtain support for one's own agenda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Understands the roles people play in an organization and uses that understanding to achieve objectives</a:t>
            </a:r>
          </a:p>
          <a:p>
            <a:endParaRPr lang="en-US" dirty="0"/>
          </a:p>
          <a:p>
            <a:r>
              <a:rPr lang="en-US" dirty="0"/>
              <a:t>Establishes alliances with people of power and influence in order to influence decisions and outcomes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Accurately anticipates changes in the political climate and plans and executes strategy and tactics based on that anticipation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7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Savvy:  Key Behaviors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Puts the organization first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Plays above board</a:t>
            </a:r>
          </a:p>
          <a:p>
            <a:endParaRPr lang="en-US" dirty="0"/>
          </a:p>
          <a:p>
            <a:r>
              <a:rPr lang="en-US" dirty="0"/>
              <a:t>Practices openness and involves others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Able to accept and work with persons who hold different values to their own</a:t>
            </a:r>
          </a:p>
        </p:txBody>
      </p:sp>
    </p:spTree>
    <p:extLst>
      <p:ext uri="{BB962C8B-B14F-4D97-AF65-F5344CB8AC3E}">
        <p14:creationId xmlns:p14="http://schemas.microsoft.com/office/powerpoint/2010/main" val="110358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Office Politics vs. Political Savvy</a:t>
            </a:r>
          </a:p>
          <a:p>
            <a:endParaRPr lang="en-US" dirty="0"/>
          </a:p>
          <a:p>
            <a:r>
              <a:rPr lang="en-US" dirty="0"/>
              <a:t>Political Savvy Competencies</a:t>
            </a:r>
          </a:p>
          <a:p>
            <a:endParaRPr lang="en-US" dirty="0"/>
          </a:p>
          <a:p>
            <a:r>
              <a:rPr lang="en-US" dirty="0"/>
              <a:t>How Politically Savvy Are You?</a:t>
            </a:r>
          </a:p>
          <a:p>
            <a:endParaRPr lang="en-US" dirty="0"/>
          </a:p>
          <a:p>
            <a:r>
              <a:rPr lang="en-US" dirty="0"/>
              <a:t>Strategies for Developing Political Savvy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Savvy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7017" y="2545641"/>
            <a:ext cx="3103133" cy="31031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Looks for the Win-Win</a:t>
            </a:r>
          </a:p>
          <a:p>
            <a:endParaRPr lang="en-US" dirty="0"/>
          </a:p>
          <a:p>
            <a:r>
              <a:rPr lang="en-US" dirty="0"/>
              <a:t>vs Compromise:  parties often remember what they gave up (lost) more than what they gained</a:t>
            </a:r>
          </a:p>
        </p:txBody>
      </p:sp>
    </p:spTree>
    <p:extLst>
      <p:ext uri="{BB962C8B-B14F-4D97-AF65-F5344CB8AC3E}">
        <p14:creationId xmlns:p14="http://schemas.microsoft.com/office/powerpoint/2010/main" val="40212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1" y="1545035"/>
            <a:ext cx="6473217" cy="48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sometimes has to manipulate the situation to get results.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most politically savvy people avoid manipulation, as it is often associated with unethical behavior</a:t>
            </a:r>
          </a:p>
          <a:p>
            <a:pPr lvl="1"/>
            <a:endParaRPr lang="en-US" dirty="0"/>
          </a:p>
          <a:p>
            <a:r>
              <a:rPr lang="en-US" dirty="0"/>
              <a:t>The Savvy make sure they stay above board and use ethical influence and avoid manipulating the situation or other people.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Dealing with my organization’s politics is a necessary evil.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most Savvy people look for the win-wins in the situation, which acts as a source of zest and positive sense of contribution, not just a necessary evil.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politically savvy generally have higher interpersonal skills.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those seen as Savvy by their colleagues didn’t score significantly higher on interpersonal skill measures than non-savvy. The difference was more in their strategic mindset and the basic Savvy strategies.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Those politically savvy are often more likely to work alone.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The Savvy know they need to build coalitions to make an impact.</a:t>
            </a:r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Those politically savvy generally care a lot about ideas.</a:t>
            </a:r>
          </a:p>
          <a:p>
            <a:endParaRPr lang="en-US" dirty="0"/>
          </a:p>
          <a:p>
            <a:r>
              <a:rPr lang="en-US" i="1" dirty="0">
                <a:solidFill>
                  <a:srgbClr val="00B050"/>
                </a:solidFill>
              </a:rPr>
              <a:t>TRUE - Ideas allow the Savvy to be about something larger than themselves.</a:t>
            </a:r>
          </a:p>
          <a:p>
            <a:endParaRPr lang="en-US" dirty="0"/>
          </a:p>
          <a:p>
            <a:r>
              <a:rPr lang="en-US" dirty="0"/>
              <a:t>Working with ideas for the greater good of the business allows them to play above-board with others.</a:t>
            </a:r>
          </a:p>
        </p:txBody>
      </p:sp>
    </p:spTree>
    <p:extLst>
      <p:ext uri="{BB962C8B-B14F-4D97-AF65-F5344CB8AC3E}">
        <p14:creationId xmlns:p14="http://schemas.microsoft.com/office/powerpoint/2010/main" val="8092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politically savvy are as likely to take credit as give it.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most Savvy </a:t>
            </a:r>
            <a:r>
              <a:rPr lang="en-US" b="1" i="1" u="sng" dirty="0">
                <a:solidFill>
                  <a:srgbClr val="FF0000"/>
                </a:solidFill>
              </a:rPr>
              <a:t>give</a:t>
            </a:r>
            <a:r>
              <a:rPr lang="en-US" i="1" dirty="0">
                <a:solidFill>
                  <a:srgbClr val="FF0000"/>
                </a:solidFill>
              </a:rPr>
              <a:t> far more credit than they receive and they are expert at honestly giving credit for effort a great deal of the time while still make decisions based upon performance.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Credit giving is one of the key distinctions between the Savvy and credit stealing done by those who put their own self interest first.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politically savvy often take significant risks to attain important goals.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The Savvy generally do not take significant risks; they are excellent at managing risk down as are effective entrepreneurs.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This ability allows them to take many more smart risks than others, which increases the odds of having significantly more successful influence attempts than those who avoid risk.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politically savvy invest a great deal in making decisions more rational.</a:t>
            </a:r>
          </a:p>
          <a:p>
            <a:endParaRPr lang="en-US" dirty="0"/>
          </a:p>
          <a:p>
            <a:r>
              <a:rPr lang="en-US" i="1" dirty="0">
                <a:solidFill>
                  <a:srgbClr val="00B050"/>
                </a:solidFill>
              </a:rPr>
              <a:t>TRUE - The Savvy use more of a human nature approach which assumes people are partly but not entirely rational; thus, the Savvy work hard to ensure that dysfunctional politics are NOT what drives decisions.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The Savvy often create more rational organization decisions than the smart, rational but </a:t>
            </a:r>
            <a:r>
              <a:rPr lang="en-US" dirty="0" err="1"/>
              <a:t>unsavvy</a:t>
            </a:r>
            <a:r>
              <a:rPr lang="en-US" dirty="0"/>
              <a:t> group.</a:t>
            </a:r>
          </a:p>
        </p:txBody>
      </p:sp>
    </p:spTree>
    <p:extLst>
      <p:ext uri="{BB962C8B-B14F-4D97-AF65-F5344CB8AC3E}">
        <p14:creationId xmlns:p14="http://schemas.microsoft.com/office/powerpoint/2010/main" val="32365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dirty="0"/>
              <a:t>Leadership Competencies Aligned to the ECQs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0A1EA49-DEB9-4B17-9A74-BE1D77EE1AA8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3397946"/>
              </p:ext>
            </p:extLst>
          </p:nvPr>
        </p:nvGraphicFramePr>
        <p:xfrm>
          <a:off x="1296444" y="1417319"/>
          <a:ext cx="9695145" cy="385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931">
                <a:tc>
                  <a:txBody>
                    <a:bodyPr/>
                    <a:lstStyle/>
                    <a:p>
                      <a:r>
                        <a:rPr lang="en-US" sz="1400" dirty="0"/>
                        <a:t>Leading Change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 People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Results Driven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 Acumen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Building</a:t>
                      </a:r>
                      <a:r>
                        <a:rPr lang="en-US" sz="1400" baseline="0" dirty="0"/>
                        <a:t> Coalitions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r>
                        <a:rPr lang="en-US" sz="1400" dirty="0"/>
                        <a:t>Creativity &amp; Innovation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Conflict</a:t>
                      </a:r>
                      <a:r>
                        <a:rPr lang="en-US" sz="1400" baseline="0" dirty="0"/>
                        <a:t> Management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Accountability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Financial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Partnering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r>
                        <a:rPr lang="en-US" sz="1400" dirty="0"/>
                        <a:t>External Awareness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Leveraging Diversity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Human Capital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Political Savvy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r>
                        <a:rPr lang="en-US" sz="1400" dirty="0"/>
                        <a:t>Flexibility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Developing Others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Decisiveness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Technology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Influencing/ Negotiating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89">
                <a:tc>
                  <a:txBody>
                    <a:bodyPr/>
                    <a:lstStyle/>
                    <a:p>
                      <a:r>
                        <a:rPr lang="en-US" sz="1400" dirty="0"/>
                        <a:t>Resilience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Team Building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Entrepreneurship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89">
                <a:tc>
                  <a:txBody>
                    <a:bodyPr/>
                    <a:lstStyle/>
                    <a:p>
                      <a:r>
                        <a:rPr lang="en-US" sz="1400" dirty="0"/>
                        <a:t>Strategic Thinking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Problem Solving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r>
                        <a:rPr lang="en-US" sz="1400" dirty="0"/>
                        <a:t>Vision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Technical Credibility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9685" y="5525353"/>
            <a:ext cx="6311097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 Light" panose="020F0302020204030204"/>
              </a:rPr>
              <a:t>6 Fundamental Competencies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Interpersonal Skills | Oral Communication | Continual Learning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Written Communication | Integrity/Honesty | Public Service Motivation</a:t>
            </a:r>
          </a:p>
        </p:txBody>
      </p:sp>
    </p:spTree>
    <p:extLst>
      <p:ext uri="{BB962C8B-B14F-4D97-AF65-F5344CB8AC3E}">
        <p14:creationId xmlns:p14="http://schemas.microsoft.com/office/powerpoint/2010/main" val="464795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Those politically savvy are willing to confront those they know are acting purely out of self-interest.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FALSE – Confronting a skilled self-interested </a:t>
            </a:r>
            <a:r>
              <a:rPr lang="en-US" i="1" dirty="0" err="1">
                <a:solidFill>
                  <a:srgbClr val="FF0000"/>
                </a:solidFill>
              </a:rPr>
              <a:t>unsavvy</a:t>
            </a:r>
            <a:r>
              <a:rPr lang="en-US" i="1" dirty="0">
                <a:solidFill>
                  <a:srgbClr val="FF0000"/>
                </a:solidFill>
              </a:rPr>
              <a:t> person often backfires and you are made to look jealous or foolish.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Allowing the self interested to catch themselves using a variety of methods is likely a more effective approach.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1-3: </a:t>
            </a:r>
            <a:r>
              <a:rPr lang="en-US" dirty="0">
                <a:solidFill>
                  <a:srgbClr val="0070C0"/>
                </a:solidFill>
              </a:rPr>
              <a:t>generally represents a mindset; one that is traditionally hierarchical, command and control in nature, and believes in being completely straightforward. </a:t>
            </a:r>
          </a:p>
          <a:p>
            <a:pPr marL="8255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4-5 (most common score):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traditional view of political savvy that is less black and white than above.  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Persons in this level generally work within the traditional views of hierarchical organizations, but also recognize that the human dimension plays a significant role.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862" y="5322598"/>
            <a:ext cx="1386609" cy="12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9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6-7:  </a:t>
            </a:r>
            <a:r>
              <a:rPr lang="en-US" dirty="0">
                <a:solidFill>
                  <a:srgbClr val="0070C0"/>
                </a:solidFill>
              </a:rPr>
              <a:t>Those likely to be conscious of both the informal and formal organization, which allows them greater odds of effectively using both formal and informal influence approaches.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Consequently, they are likely to be more successful at getting things accomplished.</a:t>
            </a:r>
          </a:p>
          <a:p>
            <a:pPr marL="8255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8-9:  </a:t>
            </a:r>
            <a:r>
              <a:rPr lang="en-US" dirty="0"/>
              <a:t>Those who are a natural at being politically savvy and have intuitively attained a high degree of integration of human nature and hierarchical expectations within an ethical framework.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Congratulations! Only about one in 20 achieve this level!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023" y="5358515"/>
            <a:ext cx="1374081" cy="12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Network</a:t>
            </a:r>
            <a:r>
              <a:rPr lang="en-US" dirty="0"/>
              <a:t> – connect with influential people; observe how they behave and carry themselves in meetings</a:t>
            </a:r>
          </a:p>
          <a:p>
            <a:pPr lvl="1"/>
            <a:r>
              <a:rPr lang="en-US" i="1" dirty="0"/>
              <a:t>Caution:  Don’t get sidetracked; continue to develop and manage your direct reports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Find a mentor </a:t>
            </a:r>
            <a:r>
              <a:rPr lang="en-US" dirty="0"/>
              <a:t>who can help educate you on what drives your agency</a:t>
            </a:r>
          </a:p>
          <a:p>
            <a:pPr lvl="1"/>
            <a:r>
              <a:rPr lang="en-US" i="1" dirty="0"/>
              <a:t>Carefully consider how the relationship will benefit </a:t>
            </a:r>
            <a:r>
              <a:rPr lang="en-US" i="1" u="sng" dirty="0"/>
              <a:t>both</a:t>
            </a:r>
            <a:r>
              <a:rPr lang="en-US" i="1" dirty="0"/>
              <a:t> you </a:t>
            </a:r>
            <a:r>
              <a:rPr lang="en-US" i="1" u="sng" dirty="0"/>
              <a:t>and your mentor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Scan your environment</a:t>
            </a:r>
            <a:r>
              <a:rPr lang="en-US" dirty="0"/>
              <a:t> – pay attention to posture, non-verbal cues; consider what is driving others and how they advance their position</a:t>
            </a:r>
          </a:p>
          <a:p>
            <a:pPr lvl="1"/>
            <a:r>
              <a:rPr lang="en-US" i="1" dirty="0"/>
              <a:t>Understand what drives your agency and your boss</a:t>
            </a:r>
          </a:p>
        </p:txBody>
      </p:sp>
    </p:spTree>
    <p:extLst>
      <p:ext uri="{BB962C8B-B14F-4D97-AF65-F5344CB8AC3E}">
        <p14:creationId xmlns:p14="http://schemas.microsoft.com/office/powerpoint/2010/main" val="10406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Oval 2"/>
          <p:cNvSpPr>
            <a:spLocks noChangeArrowheads="1"/>
          </p:cNvSpPr>
          <p:nvPr/>
        </p:nvSpPr>
        <p:spPr bwMode="auto">
          <a:xfrm>
            <a:off x="5581650" y="3086100"/>
            <a:ext cx="1428750" cy="1314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Policy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Decision </a:t>
            </a:r>
          </a:p>
        </p:txBody>
      </p:sp>
      <p:sp>
        <p:nvSpPr>
          <p:cNvPr id="356355" name="AutoShape 3"/>
          <p:cNvSpPr>
            <a:spLocks noChangeArrowheads="1"/>
          </p:cNvSpPr>
          <p:nvPr/>
        </p:nvSpPr>
        <p:spPr bwMode="auto">
          <a:xfrm>
            <a:off x="6125536" y="2323804"/>
            <a:ext cx="391946" cy="744443"/>
          </a:xfrm>
          <a:prstGeom prst="downArrow">
            <a:avLst>
              <a:gd name="adj1" fmla="val 50000"/>
              <a:gd name="adj2" fmla="val 34559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6356" name="AutoShape 4"/>
          <p:cNvSpPr>
            <a:spLocks noChangeArrowheads="1"/>
          </p:cNvSpPr>
          <p:nvPr/>
        </p:nvSpPr>
        <p:spPr bwMode="auto">
          <a:xfrm>
            <a:off x="7071325" y="3629045"/>
            <a:ext cx="732235" cy="364331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6357" name="AutoShape 5"/>
          <p:cNvSpPr>
            <a:spLocks noChangeArrowheads="1"/>
          </p:cNvSpPr>
          <p:nvPr/>
        </p:nvSpPr>
        <p:spPr bwMode="auto">
          <a:xfrm>
            <a:off x="6153152" y="4400552"/>
            <a:ext cx="364331" cy="732235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6358" name="AutoShape 6"/>
          <p:cNvSpPr>
            <a:spLocks noChangeArrowheads="1"/>
          </p:cNvSpPr>
          <p:nvPr/>
        </p:nvSpPr>
        <p:spPr bwMode="auto">
          <a:xfrm>
            <a:off x="4827679" y="3610744"/>
            <a:ext cx="732235" cy="36433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3711726" y="3531683"/>
            <a:ext cx="10942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Economic Analyses</a:t>
            </a: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5406269" y="5162848"/>
            <a:ext cx="209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[Sound scientific basis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if science based agency]</a:t>
            </a: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7864484" y="3684747"/>
            <a:ext cx="140288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Legal Authority</a:t>
            </a: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5328614" y="1713688"/>
            <a:ext cx="21034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</a:rPr>
              <a:t>President’s and/or </a:t>
            </a:r>
            <a:br>
              <a:rPr lang="en-US" sz="1500" b="1" dirty="0">
                <a:solidFill>
                  <a:srgbClr val="FF0000"/>
                </a:solidFill>
              </a:rPr>
            </a:br>
            <a:r>
              <a:rPr lang="en-US" sz="1500" b="1" dirty="0">
                <a:solidFill>
                  <a:srgbClr val="FF0000"/>
                </a:solidFill>
              </a:rPr>
              <a:t>Agency Head’s Priorities</a:t>
            </a: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3339697" y="4405823"/>
            <a:ext cx="1825009" cy="7848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Executive Orders, Department directives, etc.</a:t>
            </a:r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4241138" y="2831562"/>
            <a:ext cx="7232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Timing</a:t>
            </a:r>
          </a:p>
        </p:txBody>
      </p:sp>
      <p:sp>
        <p:nvSpPr>
          <p:cNvPr id="356367" name="AutoShape 15"/>
          <p:cNvSpPr>
            <a:spLocks noChangeArrowheads="1"/>
          </p:cNvSpPr>
          <p:nvPr/>
        </p:nvSpPr>
        <p:spPr bwMode="auto">
          <a:xfrm rot="1227752">
            <a:off x="5052449" y="3004006"/>
            <a:ext cx="732235" cy="36433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6070" y="2191852"/>
            <a:ext cx="296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Stakeholder Views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(e.g., Congress, State/Local </a:t>
            </a:r>
            <a:r>
              <a:rPr lang="en-US" sz="1500" b="1" dirty="0" err="1">
                <a:solidFill>
                  <a:srgbClr val="000000"/>
                </a:solidFill>
              </a:rPr>
              <a:t>Govts</a:t>
            </a:r>
            <a:r>
              <a:rPr lang="en-US" sz="1500" b="1" dirty="0">
                <a:solidFill>
                  <a:srgbClr val="000000"/>
                </a:solidFill>
              </a:rPr>
              <a:t>, Industry, Community and/or Public Interest Groups)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02681">
            <a:off x="5091563" y="4223478"/>
            <a:ext cx="749873" cy="402371"/>
          </a:xfrm>
          <a:prstGeom prst="rect">
            <a:avLst/>
          </a:prstGeom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443114" y="4578112"/>
            <a:ext cx="748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Budget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74535">
            <a:off x="6693197" y="4083466"/>
            <a:ext cx="853514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7033">
            <a:off x="6752034" y="2845705"/>
            <a:ext cx="749873" cy="402371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>
            <a:off x="1627173" y="-40961"/>
            <a:ext cx="3701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General Policy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882" y="2085799"/>
            <a:ext cx="2867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Understand what shapes your agency’s policy decisions </a:t>
            </a:r>
          </a:p>
        </p:txBody>
      </p:sp>
    </p:spTree>
    <p:extLst>
      <p:ext uri="{BB962C8B-B14F-4D97-AF65-F5344CB8AC3E}">
        <p14:creationId xmlns:p14="http://schemas.microsoft.com/office/powerpoint/2010/main" val="1688611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Think before you act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explore alternatives and the responses each will evoke</a:t>
            </a:r>
          </a:p>
          <a:p>
            <a:pPr lvl="1"/>
            <a:r>
              <a:rPr lang="en-US" i="1" dirty="0"/>
              <a:t>Do you have “hot buttons” people can easily push? Develop more effective ways to respond.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Inspire trust </a:t>
            </a:r>
            <a:r>
              <a:rPr lang="en-US" dirty="0"/>
              <a:t>– align your actions, tone, gestures, and words</a:t>
            </a:r>
          </a:p>
          <a:p>
            <a:pPr lvl="1"/>
            <a:r>
              <a:rPr lang="en-US" i="1" dirty="0"/>
              <a:t>Pay attention to your nonverbal behavior (lack of eye contact; checking phone during meetings)</a:t>
            </a:r>
          </a:p>
          <a:p>
            <a:pPr lvl="1"/>
            <a:r>
              <a:rPr lang="en-US" i="1" dirty="0"/>
              <a:t>Ask for feedback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Keep confidences and avoid gossiping – no exceptions!</a:t>
            </a:r>
          </a:p>
        </p:txBody>
      </p:sp>
    </p:spTree>
    <p:extLst>
      <p:ext uri="{BB962C8B-B14F-4D97-AF65-F5344CB8AC3E}">
        <p14:creationId xmlns:p14="http://schemas.microsoft.com/office/powerpoint/2010/main" val="3033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74" y="2724410"/>
            <a:ext cx="9556576" cy="37682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</a:t>
            </a:r>
            <a:r>
              <a:rPr lang="en-US" dirty="0"/>
              <a:t>the newspapers, books and other publications with comprehensive political analyses to learn/understand opposing viewpoints on particular issues.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Read trade magazines </a:t>
            </a:r>
            <a:r>
              <a:rPr lang="en-US" dirty="0"/>
              <a:t>covering your agency and your agency’s website’s highlights each morning when you log in.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Listen/watch </a:t>
            </a:r>
            <a:r>
              <a:rPr lang="en-US" dirty="0"/>
              <a:t>radio/TV programs that cover political issues (e.g., watch CSPAN when your agency testifies before Congress; budget hearings).</a:t>
            </a:r>
          </a:p>
        </p:txBody>
      </p:sp>
    </p:spTree>
    <p:extLst>
      <p:ext uri="{BB962C8B-B14F-4D97-AF65-F5344CB8AC3E}">
        <p14:creationId xmlns:p14="http://schemas.microsoft.com/office/powerpoint/2010/main" val="4120961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504" y="2686833"/>
            <a:ext cx="10133556" cy="3555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Know the names </a:t>
            </a:r>
            <a:r>
              <a:rPr lang="en-US" dirty="0"/>
              <a:t>– and faces – of your agency’s senior leaders.</a:t>
            </a:r>
          </a:p>
          <a:p>
            <a:pPr lvl="1"/>
            <a:r>
              <a:rPr lang="en-US" i="1" dirty="0"/>
              <a:t>Have your 15 second and one-minute “speech” ready for “the elevator meeting”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Be a team player</a:t>
            </a:r>
            <a:r>
              <a:rPr lang="en-US" dirty="0"/>
              <a:t>, supportive of others, share the credit</a:t>
            </a:r>
          </a:p>
        </p:txBody>
      </p:sp>
    </p:spTree>
    <p:extLst>
      <p:ext uri="{BB962C8B-B14F-4D97-AF65-F5344CB8AC3E}">
        <p14:creationId xmlns:p14="http://schemas.microsoft.com/office/powerpoint/2010/main" val="4062876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819" y="2574098"/>
            <a:ext cx="10089715" cy="36743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Speak </a:t>
            </a:r>
            <a:r>
              <a:rPr lang="en-US" dirty="0"/>
              <a:t>with people in your organization who understand the internal and external politics that affect the agency.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Participate </a:t>
            </a:r>
            <a:r>
              <a:rPr lang="en-US" dirty="0"/>
              <a:t>in a Legislative Fellowship Program or a statewide leadership team meeting in some role (e.g., scribe or facilitator).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Do a detail </a:t>
            </a:r>
            <a:r>
              <a:rPr lang="en-US" dirty="0"/>
              <a:t>in the Washington Office or state office External Affairs.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Serve </a:t>
            </a:r>
            <a:r>
              <a:rPr lang="en-US" dirty="0"/>
              <a:t>on an agency nationwide policy group, interagency group, or a community outreach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9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Developing </a:t>
            </a:r>
            <a:br>
              <a:rPr lang="en-US" dirty="0"/>
            </a:br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how to </a:t>
            </a:r>
            <a:r>
              <a:rPr lang="en-US" dirty="0">
                <a:solidFill>
                  <a:srgbClr val="FF0000"/>
                </a:solidFill>
              </a:rPr>
              <a:t>manage conflict well</a:t>
            </a:r>
          </a:p>
          <a:p>
            <a:pPr lvl="1"/>
            <a:r>
              <a:rPr lang="en-US" i="1" dirty="0"/>
              <a:t>Get a coach if you need to improve your skills</a:t>
            </a:r>
          </a:p>
          <a:p>
            <a:pPr lvl="1"/>
            <a:r>
              <a:rPr lang="en-US" i="1" dirty="0"/>
              <a:t>Don’t overcorrect by avoiding all conflict or constantly trying to smooth things over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Distinguish between interests and positions to find win-win outcomes</a:t>
            </a:r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Politics vs. Political Savvy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Office Politics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Political Savvy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1" y="3142780"/>
            <a:ext cx="2064942" cy="3252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52" y="314278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9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717" y="83886"/>
            <a:ext cx="8229600" cy="890072"/>
          </a:xfrm>
        </p:spPr>
        <p:txBody>
          <a:bodyPr/>
          <a:lstStyle/>
          <a:p>
            <a:r>
              <a:rPr lang="en-US" dirty="0"/>
              <a:t>Key Differences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7157" y="978276"/>
            <a:ext cx="4023360" cy="64008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97423" y="1697925"/>
            <a:ext cx="402336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Focuses on a particular </a:t>
            </a:r>
            <a:r>
              <a:rPr lang="en-US" i="1" dirty="0"/>
              <a:t>solution</a:t>
            </a:r>
          </a:p>
          <a:p>
            <a:endParaRPr lang="en-US" dirty="0"/>
          </a:p>
          <a:p>
            <a:r>
              <a:rPr lang="en-US" dirty="0"/>
              <a:t>Makes a demand</a:t>
            </a:r>
          </a:p>
          <a:p>
            <a:endParaRPr lang="en-US" dirty="0"/>
          </a:p>
          <a:p>
            <a:r>
              <a:rPr lang="en-US" dirty="0"/>
              <a:t>Sets up confrontation before issue is clearly defined</a:t>
            </a:r>
          </a:p>
          <a:p>
            <a:endParaRPr lang="en-US" dirty="0"/>
          </a:p>
          <a:p>
            <a:r>
              <a:rPr lang="en-US" dirty="0"/>
              <a:t>Designed for anticipated bargaining; compromise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20870" y="973958"/>
            <a:ext cx="4023360" cy="64008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Interest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20870" y="1670886"/>
            <a:ext cx="4023360" cy="4114800"/>
          </a:xfrm>
        </p:spPr>
        <p:txBody>
          <a:bodyPr>
            <a:normAutofit/>
          </a:bodyPr>
          <a:lstStyle/>
          <a:p>
            <a:r>
              <a:rPr lang="en-US" dirty="0"/>
              <a:t>Focuses on the </a:t>
            </a:r>
            <a:r>
              <a:rPr lang="en-US" i="1" dirty="0"/>
              <a:t>problem</a:t>
            </a:r>
          </a:p>
          <a:p>
            <a:endParaRPr lang="en-US" dirty="0"/>
          </a:p>
          <a:p>
            <a:r>
              <a:rPr lang="en-US" dirty="0"/>
              <a:t>States one of a range of needs</a:t>
            </a:r>
          </a:p>
          <a:p>
            <a:endParaRPr lang="en-US" dirty="0"/>
          </a:p>
          <a:p>
            <a:r>
              <a:rPr lang="en-US" dirty="0"/>
              <a:t>Establishes a climate &amp; common language for discussion so real issue can be understood and discussed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069ED-DE60-4914-8C0B-2453E5097C0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5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647"/>
            <a:ext cx="10804742" cy="47661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2"/>
              </a:rPr>
              <a:t>https://www.govloop.com/community/blog/political-savvy-average-employee/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DHHS Executive Leadership Competencies – Political Savvy</a:t>
            </a:r>
            <a:br>
              <a:rPr lang="en-US" sz="2400" dirty="0"/>
            </a:br>
            <a:r>
              <a:rPr lang="en-US" sz="2000" dirty="0">
                <a:hlinkClick r:id="rId3"/>
              </a:rPr>
              <a:t>http://hhsu.learning.hhs.gov/competencies/leadership-political_savvy.asp</a:t>
            </a:r>
            <a:endParaRPr lang="en-US" sz="2000" dirty="0"/>
          </a:p>
          <a:p>
            <a:r>
              <a:rPr lang="en-US" sz="2400" dirty="0"/>
              <a:t>Center for Creative Leadership, “Women and Political Savvy” (Sept. 2012)</a:t>
            </a:r>
            <a:br>
              <a:rPr lang="en-US" sz="2400" dirty="0"/>
            </a:br>
            <a:r>
              <a:rPr lang="en-US" sz="2000" dirty="0">
                <a:hlinkClick r:id="rId4"/>
              </a:rPr>
              <a:t>http://insights.ccl.org/wp-content/uploads/2015/04/WomenPoliticalSavvy.pdf</a:t>
            </a:r>
            <a:r>
              <a:rPr lang="en-US" sz="2000" dirty="0"/>
              <a:t> </a:t>
            </a:r>
          </a:p>
          <a:p>
            <a:r>
              <a:rPr lang="en-US" sz="2400" dirty="0"/>
              <a:t>Political Savvy IQ Quiz and Responses</a:t>
            </a:r>
            <a:br>
              <a:rPr lang="en-US" sz="2400" dirty="0"/>
            </a:br>
            <a:r>
              <a:rPr lang="en-US" sz="2000" dirty="0">
                <a:hlinkClick r:id="rId5"/>
              </a:rPr>
              <a:t>http://www.organizationalpolitics.org/docs/results.asp</a:t>
            </a:r>
            <a:endParaRPr lang="en-US" sz="2000" dirty="0"/>
          </a:p>
          <a:p>
            <a:r>
              <a:rPr lang="en-US" sz="2400" i="1" dirty="0"/>
              <a:t>Political Savvy: Systematic Approaches to Leadership Behind the Scenes – </a:t>
            </a:r>
            <a:r>
              <a:rPr lang="en-US" sz="2400" dirty="0"/>
              <a:t>Joel R. DeLuca, Ph.D.</a:t>
            </a:r>
          </a:p>
          <a:p>
            <a:r>
              <a:rPr lang="en-US" sz="2400" dirty="0"/>
              <a:t>“Leadership Excellence – Building Coalitions &amp; Communications: Political Savvy”</a:t>
            </a:r>
            <a:br>
              <a:rPr lang="en-US" sz="2400" dirty="0"/>
            </a:br>
            <a:r>
              <a:rPr lang="en-US" sz="2300" dirty="0">
                <a:hlinkClick r:id="rId6"/>
              </a:rPr>
              <a:t>http://www.au.af.mil/au/awc/leadership/blm/27_main_building_political.htm</a:t>
            </a:r>
            <a:endParaRPr lang="en-US" sz="2300" dirty="0"/>
          </a:p>
          <a:p>
            <a:endParaRPr lang="en-US" sz="2300" i="1" dirty="0"/>
          </a:p>
        </p:txBody>
      </p:sp>
      <p:sp>
        <p:nvSpPr>
          <p:cNvPr id="5" name="TextBox 5"/>
          <p:cNvSpPr txBox="1"/>
          <p:nvPr/>
        </p:nvSpPr>
        <p:spPr>
          <a:xfrm>
            <a:off x="1664918" y="182854"/>
            <a:ext cx="32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98904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EA49-DEB9-4B17-9A74-BE1D77EE1AA8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Picture 6" descr="&lt;strong&gt;Questions&lt;/strong&gt;, &lt;strong&gt;questions&lt;/strong&gt;, &lt;strong&gt;questions&lt;/strong&gt;…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85" y="1743074"/>
            <a:ext cx="6723062" cy="44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Politics (or Office Culture)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as a self-serving way to promote personal interests – often at the expense of others (win-lose)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Persons who adopt this definition of office politics may prefer not to “play the game” but may fear their careers will suffer if they don’t </a:t>
            </a:r>
          </a:p>
        </p:txBody>
      </p:sp>
    </p:spTree>
    <p:extLst>
      <p:ext uri="{BB962C8B-B14F-4D97-AF65-F5344CB8AC3E}">
        <p14:creationId xmlns:p14="http://schemas.microsoft.com/office/powerpoint/2010/main" val="2058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Politics (or Office Culture)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power, influence, and interests play out in  an organization</a:t>
            </a:r>
          </a:p>
          <a:p>
            <a:endParaRPr lang="en-US" dirty="0"/>
          </a:p>
          <a:p>
            <a:r>
              <a:rPr lang="en-US" dirty="0"/>
              <a:t>Office culture is “simply the way things really get done around here”</a:t>
            </a:r>
          </a:p>
          <a:p>
            <a:endParaRPr lang="en-US" dirty="0"/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5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WARNING!!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767" y="2774515"/>
            <a:ext cx="10064663" cy="3319397"/>
          </a:xfrm>
        </p:spPr>
        <p:txBody>
          <a:bodyPr>
            <a:normAutofit/>
          </a:bodyPr>
          <a:lstStyle/>
          <a:p>
            <a:r>
              <a:rPr lang="en-US" dirty="0"/>
              <a:t>Be aware of your own political style, which generally is developed from a set of experiences early in one’s career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Political blind spot – not consciously seeing the extent to which informal influence shapes the decision making process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Limelight leadership vs. behind the scenes leadership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5" y="1002082"/>
            <a:ext cx="1601637" cy="14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Understands and utilizes the dynamics of power, organization, and decision making to achieve win-win objectives</a:t>
            </a:r>
          </a:p>
          <a:p>
            <a:pPr lvl="1"/>
            <a:endParaRPr lang="en-US" i="1" dirty="0">
              <a:solidFill>
                <a:srgbClr val="00B050"/>
              </a:solidFill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Political savvy managers view workplace politics as neutral (not good, not bad); it’s simply a natural part of life in virtually all organizations</a:t>
            </a:r>
          </a:p>
          <a:p>
            <a:pPr lvl="1"/>
            <a:endParaRPr lang="en-US" i="1" dirty="0">
              <a:solidFill>
                <a:srgbClr val="00B050"/>
              </a:solidFill>
            </a:endParaRPr>
          </a:p>
          <a:p>
            <a:r>
              <a:rPr lang="en-US" dirty="0"/>
              <a:t>Involves the </a:t>
            </a:r>
            <a:r>
              <a:rPr lang="en-US" i="1" dirty="0"/>
              <a:t>sincere </a:t>
            </a:r>
            <a:r>
              <a:rPr lang="en-US" dirty="0"/>
              <a:t>use of your skills, behaviors, and qualities to be more effective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It’s not about being false and inauthentic</a:t>
            </a:r>
          </a:p>
        </p:txBody>
      </p:sp>
    </p:spTree>
    <p:extLst>
      <p:ext uri="{BB962C8B-B14F-4D97-AF65-F5344CB8AC3E}">
        <p14:creationId xmlns:p14="http://schemas.microsoft.com/office/powerpoint/2010/main" val="12957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Savvy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663" y="2298526"/>
            <a:ext cx="10265079" cy="402607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The totality of your skills </a:t>
            </a:r>
            <a:r>
              <a:rPr lang="en-US" dirty="0">
                <a:solidFill>
                  <a:srgbClr val="0070C0"/>
                </a:solidFill>
              </a:rPr>
              <a:t>for successfully navigating the political dynamics of an organization to accomplish one’s goals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Using ethical strategies, cultivating relationships and establishing your brand as a professional, team player and leader</a:t>
            </a:r>
          </a:p>
          <a:p>
            <a:endParaRPr lang="en-US" dirty="0"/>
          </a:p>
          <a:p>
            <a:r>
              <a:rPr lang="en-US" dirty="0"/>
              <a:t>The ability to exhibit confidence and professional diplomacy, while effectively relating to people at all levels internally and externally. </a:t>
            </a:r>
            <a:r>
              <a:rPr lang="en-US" sz="2400" i="1" dirty="0"/>
              <a:t>DHHS/National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131679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2097</Words>
  <Application>Microsoft Office PowerPoint</Application>
  <PresentationFormat>Widescreen</PresentationFormat>
  <Paragraphs>310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Political Savvy</vt:lpstr>
      <vt:lpstr>Agenda </vt:lpstr>
      <vt:lpstr>Leadership Competencies Aligned to the ECQs</vt:lpstr>
      <vt:lpstr>Office Politics vs. Political Savvy</vt:lpstr>
      <vt:lpstr>Office Politics (or Office Culture)</vt:lpstr>
      <vt:lpstr>Office Politics (or Office Culture)</vt:lpstr>
      <vt:lpstr>WARNING!!</vt:lpstr>
      <vt:lpstr>Political Savvy</vt:lpstr>
      <vt:lpstr>Political Savvy Is …</vt:lpstr>
      <vt:lpstr>Center for Creative Leadership (CCL) Research</vt:lpstr>
      <vt:lpstr>PowerPoint Presentation</vt:lpstr>
      <vt:lpstr>PowerPoint Presentation</vt:lpstr>
      <vt:lpstr>Social Astuteness</vt:lpstr>
      <vt:lpstr>Interpersonal Influence</vt:lpstr>
      <vt:lpstr>Networking Ability</vt:lpstr>
      <vt:lpstr>Sincerity</vt:lpstr>
      <vt:lpstr>Political Savvy:  Key Behaviors</vt:lpstr>
      <vt:lpstr>Political Savvy:  Key Behaviors</vt:lpstr>
      <vt:lpstr>Political Savvy:  Key Behaviors</vt:lpstr>
      <vt:lpstr>Political Savvy</vt:lpstr>
      <vt:lpstr>PowerPoint Presentation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How Did You Do?</vt:lpstr>
      <vt:lpstr>How Did You Do?</vt:lpstr>
      <vt:lpstr>Strategies for Developing  Political Savvy</vt:lpstr>
      <vt:lpstr>PowerPoint Presentation</vt:lpstr>
      <vt:lpstr>Strategies for Developing  Political Savvy</vt:lpstr>
      <vt:lpstr>Strategies for Developing  Political Savvy</vt:lpstr>
      <vt:lpstr>Strategies for Developing  Political Savvy</vt:lpstr>
      <vt:lpstr>Strategies for Developing  Political Savvy</vt:lpstr>
      <vt:lpstr>Strategies for Developing  Political Savvy</vt:lpstr>
      <vt:lpstr>Key Differences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Leslye Fraser</dc:creator>
  <cp:lastModifiedBy>L Fraser</cp:lastModifiedBy>
  <cp:revision>67</cp:revision>
  <cp:lastPrinted>2017-02-16T22:31:31Z</cp:lastPrinted>
  <dcterms:created xsi:type="dcterms:W3CDTF">2017-02-14T15:31:04Z</dcterms:created>
  <dcterms:modified xsi:type="dcterms:W3CDTF">2017-06-07T02:26:23Z</dcterms:modified>
</cp:coreProperties>
</file>